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</p:sldIdLst>
  <p:sldSz cx="21599525" cy="32399288"/>
  <p:notesSz cx="6858000" cy="9144000"/>
  <p:defaultTextStyle>
    <a:defPPr>
      <a:defRPr lang="zh-CN"/>
    </a:defPPr>
    <a:lvl1pPr marL="0" algn="l" defTabSz="2448936" rtl="0" eaLnBrk="1" latinLnBrk="0" hangingPunct="1">
      <a:defRPr sz="4821" kern="1200">
        <a:solidFill>
          <a:schemeClr val="tx1"/>
        </a:solidFill>
        <a:latin typeface="+mn-lt"/>
        <a:ea typeface="+mn-ea"/>
        <a:cs typeface="+mn-cs"/>
      </a:defRPr>
    </a:lvl1pPr>
    <a:lvl2pPr marL="1224468" algn="l" defTabSz="2448936" rtl="0" eaLnBrk="1" latinLnBrk="0" hangingPunct="1">
      <a:defRPr sz="4821" kern="1200">
        <a:solidFill>
          <a:schemeClr val="tx1"/>
        </a:solidFill>
        <a:latin typeface="+mn-lt"/>
        <a:ea typeface="+mn-ea"/>
        <a:cs typeface="+mn-cs"/>
      </a:defRPr>
    </a:lvl2pPr>
    <a:lvl3pPr marL="2448936" algn="l" defTabSz="2448936" rtl="0" eaLnBrk="1" latinLnBrk="0" hangingPunct="1">
      <a:defRPr sz="4821" kern="1200">
        <a:solidFill>
          <a:schemeClr val="tx1"/>
        </a:solidFill>
        <a:latin typeface="+mn-lt"/>
        <a:ea typeface="+mn-ea"/>
        <a:cs typeface="+mn-cs"/>
      </a:defRPr>
    </a:lvl3pPr>
    <a:lvl4pPr marL="3673405" algn="l" defTabSz="2448936" rtl="0" eaLnBrk="1" latinLnBrk="0" hangingPunct="1">
      <a:defRPr sz="4821" kern="1200">
        <a:solidFill>
          <a:schemeClr val="tx1"/>
        </a:solidFill>
        <a:latin typeface="+mn-lt"/>
        <a:ea typeface="+mn-ea"/>
        <a:cs typeface="+mn-cs"/>
      </a:defRPr>
    </a:lvl4pPr>
    <a:lvl5pPr marL="4897873" algn="l" defTabSz="2448936" rtl="0" eaLnBrk="1" latinLnBrk="0" hangingPunct="1">
      <a:defRPr sz="4821" kern="1200">
        <a:solidFill>
          <a:schemeClr val="tx1"/>
        </a:solidFill>
        <a:latin typeface="+mn-lt"/>
        <a:ea typeface="+mn-ea"/>
        <a:cs typeface="+mn-cs"/>
      </a:defRPr>
    </a:lvl5pPr>
    <a:lvl6pPr marL="6122341" algn="l" defTabSz="2448936" rtl="0" eaLnBrk="1" latinLnBrk="0" hangingPunct="1">
      <a:defRPr sz="4821" kern="1200">
        <a:solidFill>
          <a:schemeClr val="tx1"/>
        </a:solidFill>
        <a:latin typeface="+mn-lt"/>
        <a:ea typeface="+mn-ea"/>
        <a:cs typeface="+mn-cs"/>
      </a:defRPr>
    </a:lvl6pPr>
    <a:lvl7pPr marL="7346809" algn="l" defTabSz="2448936" rtl="0" eaLnBrk="1" latinLnBrk="0" hangingPunct="1">
      <a:defRPr sz="4821" kern="1200">
        <a:solidFill>
          <a:schemeClr val="tx1"/>
        </a:solidFill>
        <a:latin typeface="+mn-lt"/>
        <a:ea typeface="+mn-ea"/>
        <a:cs typeface="+mn-cs"/>
      </a:defRPr>
    </a:lvl7pPr>
    <a:lvl8pPr marL="8571278" algn="l" defTabSz="2448936" rtl="0" eaLnBrk="1" latinLnBrk="0" hangingPunct="1">
      <a:defRPr sz="4821" kern="1200">
        <a:solidFill>
          <a:schemeClr val="tx1"/>
        </a:solidFill>
        <a:latin typeface="+mn-lt"/>
        <a:ea typeface="+mn-ea"/>
        <a:cs typeface="+mn-cs"/>
      </a:defRPr>
    </a:lvl8pPr>
    <a:lvl9pPr marL="9795746" algn="l" defTabSz="2448936" rtl="0" eaLnBrk="1" latinLnBrk="0" hangingPunct="1">
      <a:defRPr sz="482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35" autoAdjust="0"/>
    <p:restoredTop sz="94118" autoAdjust="0"/>
  </p:normalViewPr>
  <p:slideViewPr>
    <p:cSldViewPr snapToGrid="0">
      <p:cViewPr varScale="1">
        <p:scale>
          <a:sx n="24" d="100"/>
          <a:sy n="24" d="100"/>
        </p:scale>
        <p:origin x="33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965" y="5302388"/>
            <a:ext cx="18359596" cy="11279752"/>
          </a:xfrm>
        </p:spPr>
        <p:txBody>
          <a:bodyPr anchor="b"/>
          <a:lstStyle>
            <a:lvl1pPr algn="ctr">
              <a:defRPr sz="14174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941" y="17017126"/>
            <a:ext cx="16199644" cy="7822327"/>
          </a:xfrm>
        </p:spPr>
        <p:txBody>
          <a:bodyPr/>
          <a:lstStyle>
            <a:lvl1pPr marL="0" indent="0" algn="ctr">
              <a:buNone/>
              <a:defRPr sz="5670"/>
            </a:lvl1pPr>
            <a:lvl2pPr marL="1080052" indent="0" algn="ctr">
              <a:buNone/>
              <a:defRPr sz="4724"/>
            </a:lvl2pPr>
            <a:lvl3pPr marL="2160104" indent="0" algn="ctr">
              <a:buNone/>
              <a:defRPr sz="4252"/>
            </a:lvl3pPr>
            <a:lvl4pPr marL="3240156" indent="0" algn="ctr">
              <a:buNone/>
              <a:defRPr sz="3780"/>
            </a:lvl4pPr>
            <a:lvl5pPr marL="4320207" indent="0" algn="ctr">
              <a:buNone/>
              <a:defRPr sz="3780"/>
            </a:lvl5pPr>
            <a:lvl6pPr marL="5400259" indent="0" algn="ctr">
              <a:buNone/>
              <a:defRPr sz="3780"/>
            </a:lvl6pPr>
            <a:lvl7pPr marL="6480311" indent="0" algn="ctr">
              <a:buNone/>
              <a:defRPr sz="3780"/>
            </a:lvl7pPr>
            <a:lvl8pPr marL="7560363" indent="0" algn="ctr">
              <a:buNone/>
              <a:defRPr sz="3780"/>
            </a:lvl8pPr>
            <a:lvl9pPr marL="8640415" indent="0" algn="ctr">
              <a:buNone/>
              <a:defRPr sz="378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CACB-BA78-4AA9-8D8E-B6D596A8C136}" type="datetimeFigureOut">
              <a:rPr lang="zh-CN" altLang="en-US" smtClean="0"/>
              <a:t>2020/2/27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5F10-5A00-4AD6-9D40-F78BD807F6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51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CACB-BA78-4AA9-8D8E-B6D596A8C136}" type="datetimeFigureOut">
              <a:rPr lang="zh-CN" altLang="en-US" smtClean="0"/>
              <a:t>2020/2/27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5F10-5A00-4AD6-9D40-F78BD807F6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629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7161" y="1724963"/>
            <a:ext cx="4657398" cy="274569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9" y="1724963"/>
            <a:ext cx="13702199" cy="274569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CACB-BA78-4AA9-8D8E-B6D596A8C136}" type="datetimeFigureOut">
              <a:rPr lang="zh-CN" altLang="en-US" smtClean="0"/>
              <a:t>2020/2/27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5F10-5A00-4AD6-9D40-F78BD807F6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309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CACB-BA78-4AA9-8D8E-B6D596A8C136}" type="datetimeFigureOut">
              <a:rPr lang="zh-CN" altLang="en-US" smtClean="0"/>
              <a:t>2020/2/27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5F10-5A00-4AD6-9D40-F78BD807F6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06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19" y="8077334"/>
            <a:ext cx="18629590" cy="13477200"/>
          </a:xfrm>
        </p:spPr>
        <p:txBody>
          <a:bodyPr anchor="b"/>
          <a:lstStyle>
            <a:lvl1pPr>
              <a:defRPr sz="14174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19" y="21682033"/>
            <a:ext cx="18629590" cy="7087343"/>
          </a:xfrm>
        </p:spPr>
        <p:txBody>
          <a:bodyPr/>
          <a:lstStyle>
            <a:lvl1pPr marL="0" indent="0">
              <a:buNone/>
              <a:defRPr sz="5670">
                <a:solidFill>
                  <a:schemeClr val="tx1"/>
                </a:solidFill>
              </a:defRPr>
            </a:lvl1pPr>
            <a:lvl2pPr marL="1080052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60104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40156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2020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400259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8031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6036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4041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CACB-BA78-4AA9-8D8E-B6D596A8C136}" type="datetimeFigureOut">
              <a:rPr lang="zh-CN" altLang="en-US" smtClean="0"/>
              <a:t>2020/2/27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5F10-5A00-4AD6-9D40-F78BD807F6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59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967" y="8624808"/>
            <a:ext cx="9179798" cy="2055705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4760" y="8624808"/>
            <a:ext cx="9179798" cy="2055705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CACB-BA78-4AA9-8D8E-B6D596A8C136}" type="datetimeFigureOut">
              <a:rPr lang="zh-CN" altLang="en-US" smtClean="0"/>
              <a:t>2020/2/27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5F10-5A00-4AD6-9D40-F78BD807F6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254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724971"/>
            <a:ext cx="18629590" cy="6262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83" y="7942329"/>
            <a:ext cx="9137610" cy="3892414"/>
          </a:xfrm>
        </p:spPr>
        <p:txBody>
          <a:bodyPr anchor="b"/>
          <a:lstStyle>
            <a:lvl1pPr marL="0" indent="0">
              <a:buNone/>
              <a:defRPr sz="5670" b="1"/>
            </a:lvl1pPr>
            <a:lvl2pPr marL="1080052" indent="0">
              <a:buNone/>
              <a:defRPr sz="4724" b="1"/>
            </a:lvl2pPr>
            <a:lvl3pPr marL="2160104" indent="0">
              <a:buNone/>
              <a:defRPr sz="4252" b="1"/>
            </a:lvl3pPr>
            <a:lvl4pPr marL="3240156" indent="0">
              <a:buNone/>
              <a:defRPr sz="3780" b="1"/>
            </a:lvl4pPr>
            <a:lvl5pPr marL="4320207" indent="0">
              <a:buNone/>
              <a:defRPr sz="3780" b="1"/>
            </a:lvl5pPr>
            <a:lvl6pPr marL="5400259" indent="0">
              <a:buNone/>
              <a:defRPr sz="3780" b="1"/>
            </a:lvl6pPr>
            <a:lvl7pPr marL="6480311" indent="0">
              <a:buNone/>
              <a:defRPr sz="3780" b="1"/>
            </a:lvl7pPr>
            <a:lvl8pPr marL="7560363" indent="0">
              <a:buNone/>
              <a:defRPr sz="3780" b="1"/>
            </a:lvl8pPr>
            <a:lvl9pPr marL="8640415" indent="0">
              <a:buNone/>
              <a:defRPr sz="378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783" y="11834743"/>
            <a:ext cx="9137610" cy="1740712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4762" y="7942329"/>
            <a:ext cx="9182611" cy="3892414"/>
          </a:xfrm>
        </p:spPr>
        <p:txBody>
          <a:bodyPr anchor="b"/>
          <a:lstStyle>
            <a:lvl1pPr marL="0" indent="0">
              <a:buNone/>
              <a:defRPr sz="5670" b="1"/>
            </a:lvl1pPr>
            <a:lvl2pPr marL="1080052" indent="0">
              <a:buNone/>
              <a:defRPr sz="4724" b="1"/>
            </a:lvl2pPr>
            <a:lvl3pPr marL="2160104" indent="0">
              <a:buNone/>
              <a:defRPr sz="4252" b="1"/>
            </a:lvl3pPr>
            <a:lvl4pPr marL="3240156" indent="0">
              <a:buNone/>
              <a:defRPr sz="3780" b="1"/>
            </a:lvl4pPr>
            <a:lvl5pPr marL="4320207" indent="0">
              <a:buNone/>
              <a:defRPr sz="3780" b="1"/>
            </a:lvl5pPr>
            <a:lvl6pPr marL="5400259" indent="0">
              <a:buNone/>
              <a:defRPr sz="3780" b="1"/>
            </a:lvl6pPr>
            <a:lvl7pPr marL="6480311" indent="0">
              <a:buNone/>
              <a:defRPr sz="3780" b="1"/>
            </a:lvl7pPr>
            <a:lvl8pPr marL="7560363" indent="0">
              <a:buNone/>
              <a:defRPr sz="3780" b="1"/>
            </a:lvl8pPr>
            <a:lvl9pPr marL="8640415" indent="0">
              <a:buNone/>
              <a:defRPr sz="378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4762" y="11834743"/>
            <a:ext cx="9182611" cy="1740712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CACB-BA78-4AA9-8D8E-B6D596A8C136}" type="datetimeFigureOut">
              <a:rPr lang="zh-CN" altLang="en-US" smtClean="0"/>
              <a:t>2020/2/27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5F10-5A00-4AD6-9D40-F78BD807F6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265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CACB-BA78-4AA9-8D8E-B6D596A8C136}" type="datetimeFigureOut">
              <a:rPr lang="zh-CN" altLang="en-US" smtClean="0"/>
              <a:t>2020/2/27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5F10-5A00-4AD6-9D40-F78BD807F6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45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CACB-BA78-4AA9-8D8E-B6D596A8C136}" type="datetimeFigureOut">
              <a:rPr lang="zh-CN" altLang="en-US" smtClean="0"/>
              <a:t>2020/2/27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5F10-5A00-4AD6-9D40-F78BD807F6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04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159952"/>
            <a:ext cx="6966409" cy="7559835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611" y="4664907"/>
            <a:ext cx="10934760" cy="23024492"/>
          </a:xfrm>
        </p:spPr>
        <p:txBody>
          <a:bodyPr/>
          <a:lstStyle>
            <a:lvl1pPr>
              <a:defRPr sz="7560"/>
            </a:lvl1pPr>
            <a:lvl2pPr>
              <a:defRPr sz="6615"/>
            </a:lvl2pPr>
            <a:lvl3pPr>
              <a:defRPr sz="5670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719784"/>
            <a:ext cx="6966409" cy="18007108"/>
          </a:xfrm>
        </p:spPr>
        <p:txBody>
          <a:bodyPr/>
          <a:lstStyle>
            <a:lvl1pPr marL="0" indent="0">
              <a:buNone/>
              <a:defRPr sz="3780"/>
            </a:lvl1pPr>
            <a:lvl2pPr marL="1080052" indent="0">
              <a:buNone/>
              <a:defRPr sz="3307"/>
            </a:lvl2pPr>
            <a:lvl3pPr marL="2160104" indent="0">
              <a:buNone/>
              <a:defRPr sz="2835"/>
            </a:lvl3pPr>
            <a:lvl4pPr marL="3240156" indent="0">
              <a:buNone/>
              <a:defRPr sz="2362"/>
            </a:lvl4pPr>
            <a:lvl5pPr marL="4320207" indent="0">
              <a:buNone/>
              <a:defRPr sz="2362"/>
            </a:lvl5pPr>
            <a:lvl6pPr marL="5400259" indent="0">
              <a:buNone/>
              <a:defRPr sz="2362"/>
            </a:lvl6pPr>
            <a:lvl7pPr marL="6480311" indent="0">
              <a:buNone/>
              <a:defRPr sz="2362"/>
            </a:lvl7pPr>
            <a:lvl8pPr marL="7560363" indent="0">
              <a:buNone/>
              <a:defRPr sz="2362"/>
            </a:lvl8pPr>
            <a:lvl9pPr marL="8640415" indent="0">
              <a:buNone/>
              <a:defRPr sz="2362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CACB-BA78-4AA9-8D8E-B6D596A8C136}" type="datetimeFigureOut">
              <a:rPr lang="zh-CN" altLang="en-US" smtClean="0"/>
              <a:t>2020/2/27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5F10-5A00-4AD6-9D40-F78BD807F6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626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159952"/>
            <a:ext cx="6966409" cy="7559835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2611" y="4664907"/>
            <a:ext cx="10934760" cy="23024492"/>
          </a:xfrm>
        </p:spPr>
        <p:txBody>
          <a:bodyPr anchor="t"/>
          <a:lstStyle>
            <a:lvl1pPr marL="0" indent="0">
              <a:buNone/>
              <a:defRPr sz="7560"/>
            </a:lvl1pPr>
            <a:lvl2pPr marL="1080052" indent="0">
              <a:buNone/>
              <a:defRPr sz="6615"/>
            </a:lvl2pPr>
            <a:lvl3pPr marL="2160104" indent="0">
              <a:buNone/>
              <a:defRPr sz="5670"/>
            </a:lvl3pPr>
            <a:lvl4pPr marL="3240156" indent="0">
              <a:buNone/>
              <a:defRPr sz="4724"/>
            </a:lvl4pPr>
            <a:lvl5pPr marL="4320207" indent="0">
              <a:buNone/>
              <a:defRPr sz="4724"/>
            </a:lvl5pPr>
            <a:lvl6pPr marL="5400259" indent="0">
              <a:buNone/>
              <a:defRPr sz="4724"/>
            </a:lvl6pPr>
            <a:lvl7pPr marL="6480311" indent="0">
              <a:buNone/>
              <a:defRPr sz="4724"/>
            </a:lvl7pPr>
            <a:lvl8pPr marL="7560363" indent="0">
              <a:buNone/>
              <a:defRPr sz="4724"/>
            </a:lvl8pPr>
            <a:lvl9pPr marL="8640415" indent="0">
              <a:buNone/>
              <a:defRPr sz="4724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719784"/>
            <a:ext cx="6966409" cy="18007108"/>
          </a:xfrm>
        </p:spPr>
        <p:txBody>
          <a:bodyPr/>
          <a:lstStyle>
            <a:lvl1pPr marL="0" indent="0">
              <a:buNone/>
              <a:defRPr sz="3780"/>
            </a:lvl1pPr>
            <a:lvl2pPr marL="1080052" indent="0">
              <a:buNone/>
              <a:defRPr sz="3307"/>
            </a:lvl2pPr>
            <a:lvl3pPr marL="2160104" indent="0">
              <a:buNone/>
              <a:defRPr sz="2835"/>
            </a:lvl3pPr>
            <a:lvl4pPr marL="3240156" indent="0">
              <a:buNone/>
              <a:defRPr sz="2362"/>
            </a:lvl4pPr>
            <a:lvl5pPr marL="4320207" indent="0">
              <a:buNone/>
              <a:defRPr sz="2362"/>
            </a:lvl5pPr>
            <a:lvl6pPr marL="5400259" indent="0">
              <a:buNone/>
              <a:defRPr sz="2362"/>
            </a:lvl6pPr>
            <a:lvl7pPr marL="6480311" indent="0">
              <a:buNone/>
              <a:defRPr sz="2362"/>
            </a:lvl7pPr>
            <a:lvl8pPr marL="7560363" indent="0">
              <a:buNone/>
              <a:defRPr sz="2362"/>
            </a:lvl8pPr>
            <a:lvl9pPr marL="8640415" indent="0">
              <a:buNone/>
              <a:defRPr sz="2362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CACB-BA78-4AA9-8D8E-B6D596A8C136}" type="datetimeFigureOut">
              <a:rPr lang="zh-CN" altLang="en-US" smtClean="0"/>
              <a:t>2020/2/27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5F10-5A00-4AD6-9D40-F78BD807F6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98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968" y="1724971"/>
            <a:ext cx="18629590" cy="6262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968" y="8624808"/>
            <a:ext cx="18629590" cy="20557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968" y="30029351"/>
            <a:ext cx="4859893" cy="17249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6CACB-BA78-4AA9-8D8E-B6D596A8C136}" type="datetimeFigureOut">
              <a:rPr lang="zh-CN" altLang="en-US" smtClean="0"/>
              <a:t>2020/2/27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843" y="30029351"/>
            <a:ext cx="7289840" cy="17249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4666" y="30029351"/>
            <a:ext cx="4859893" cy="17249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45F10-5A00-4AD6-9D40-F78BD807F6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22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2160104" rtl="0" eaLnBrk="1" latinLnBrk="0" hangingPunct="1">
        <a:lnSpc>
          <a:spcPct val="90000"/>
        </a:lnSpc>
        <a:spcBef>
          <a:spcPct val="0"/>
        </a:spcBef>
        <a:buNone/>
        <a:defRPr sz="103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0026" indent="-540026" algn="l" defTabSz="2160104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5" kern="1200">
          <a:solidFill>
            <a:schemeClr val="tx1"/>
          </a:solidFill>
          <a:latin typeface="+mn-lt"/>
          <a:ea typeface="+mn-ea"/>
          <a:cs typeface="+mn-cs"/>
        </a:defRPr>
      </a:lvl1pPr>
      <a:lvl2pPr marL="1620078" indent="-540026" algn="l" defTabSz="2160104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2pPr>
      <a:lvl3pPr marL="2700130" indent="-540026" algn="l" defTabSz="2160104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80181" indent="-540026" algn="l" defTabSz="2160104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60233" indent="-540026" algn="l" defTabSz="2160104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40285" indent="-540026" algn="l" defTabSz="2160104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20337" indent="-540026" algn="l" defTabSz="2160104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100389" indent="-540026" algn="l" defTabSz="2160104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80441" indent="-540026" algn="l" defTabSz="2160104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0104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80052" algn="l" defTabSz="2160104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60104" algn="l" defTabSz="2160104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40156" algn="l" defTabSz="2160104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20207" algn="l" defTabSz="2160104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400259" algn="l" defTabSz="2160104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80311" algn="l" defTabSz="2160104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60363" algn="l" defTabSz="2160104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40415" algn="l" defTabSz="2160104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11147" y="1131273"/>
            <a:ext cx="17951542" cy="874911"/>
          </a:xfrm>
        </p:spPr>
        <p:txBody>
          <a:bodyPr>
            <a:noAutofit/>
          </a:bodyPr>
          <a:lstStyle/>
          <a:p>
            <a:r>
              <a:rPr lang="zh-CN" altLang="en-US" sz="6354" b="1" dirty="0" smtClean="0">
                <a:solidFill>
                  <a:srgbClr val="FF0000"/>
                </a:solidFill>
                <a:ea typeface="冬青黑体简体中文 W3" panose="020B0300000000000000" pitchFamily="34" charset="-122"/>
              </a:rPr>
              <a:t>谨防</a:t>
            </a:r>
            <a:r>
              <a:rPr lang="zh-CN" altLang="zh-CN" sz="6354" b="1" dirty="0" smtClean="0">
                <a:solidFill>
                  <a:srgbClr val="FF0000"/>
                </a:solidFill>
                <a:ea typeface="冬青黑体简体中文 W3" panose="020B0300000000000000" pitchFamily="34" charset="-122"/>
              </a:rPr>
              <a:t>“蘑界”头号</a:t>
            </a:r>
            <a:r>
              <a:rPr lang="zh-CN" altLang="zh-CN" sz="6354" b="1" dirty="0">
                <a:solidFill>
                  <a:srgbClr val="FF0000"/>
                </a:solidFill>
                <a:ea typeface="冬青黑体简体中文 W3" panose="020B0300000000000000" pitchFamily="34" charset="-122"/>
              </a:rPr>
              <a:t>毒</a:t>
            </a:r>
            <a:r>
              <a:rPr lang="zh-CN" altLang="zh-CN" sz="6354" b="1" dirty="0" smtClean="0">
                <a:solidFill>
                  <a:srgbClr val="FF0000"/>
                </a:solidFill>
                <a:ea typeface="冬青黑体简体中文 W3" panose="020B0300000000000000" pitchFamily="34" charset="-122"/>
              </a:rPr>
              <a:t>王</a:t>
            </a:r>
            <a:r>
              <a:rPr lang="en-US" altLang="zh-CN" sz="6354" b="1" dirty="0" smtClean="0">
                <a:solidFill>
                  <a:srgbClr val="FF0000"/>
                </a:solidFill>
                <a:ea typeface="冬青黑体简体中文 W3" panose="020B0300000000000000" pitchFamily="34" charset="-122"/>
              </a:rPr>
              <a:t> ─ </a:t>
            </a:r>
            <a:r>
              <a:rPr lang="zh-CN" altLang="en-US" sz="6354" b="1" dirty="0" smtClean="0">
                <a:solidFill>
                  <a:srgbClr val="FF0000"/>
                </a:solidFill>
                <a:ea typeface="冬青黑体简体中文 W3" panose="020B0300000000000000" pitchFamily="34" charset="-122"/>
              </a:rPr>
              <a:t>致命鹅膏</a:t>
            </a:r>
            <a:endParaRPr lang="en-US" altLang="zh-CN" sz="6354" b="1" dirty="0">
              <a:solidFill>
                <a:srgbClr val="FF0000"/>
              </a:solidFill>
              <a:ea typeface="冬青黑体简体中文 W3" panose="020B0300000000000000" pitchFamily="34" charset="-122"/>
            </a:endParaRPr>
          </a:p>
        </p:txBody>
      </p:sp>
      <p:cxnSp>
        <p:nvCxnSpPr>
          <p:cNvPr id="76" name="直接连接符 75"/>
          <p:cNvCxnSpPr/>
          <p:nvPr/>
        </p:nvCxnSpPr>
        <p:spPr>
          <a:xfrm flipV="1">
            <a:off x="304423" y="30719069"/>
            <a:ext cx="20964988" cy="403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327229" y="2650689"/>
            <a:ext cx="209649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副标题 2"/>
          <p:cNvSpPr txBox="1">
            <a:spLocks/>
          </p:cNvSpPr>
          <p:nvPr/>
        </p:nvSpPr>
        <p:spPr>
          <a:xfrm>
            <a:off x="17701578" y="1934582"/>
            <a:ext cx="2463983" cy="687828"/>
          </a:xfrm>
          <a:prstGeom prst="rect">
            <a:avLst/>
          </a:prstGeom>
        </p:spPr>
        <p:txBody>
          <a:bodyPr vert="horz" lIns="242049" tIns="121025" rIns="242049" bIns="121025" rtlCol="0">
            <a:noAutofit/>
          </a:bodyPr>
          <a:lstStyle>
            <a:lvl1pPr marL="0" indent="0" algn="ctr" defTabSz="791962" rtl="0" eaLnBrk="1" latinLnBrk="0" hangingPunct="1">
              <a:lnSpc>
                <a:spcPct val="90000"/>
              </a:lnSpc>
              <a:spcBef>
                <a:spcPts val="866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981" indent="0" algn="ctr" defTabSz="791962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None/>
              <a:defRPr sz="1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962" indent="0" algn="ctr" defTabSz="791962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None/>
              <a:defRPr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943" indent="0" algn="ctr" defTabSz="791962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None/>
              <a:defRPr sz="13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3924" indent="0" algn="ctr" defTabSz="791962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None/>
              <a:defRPr sz="13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9905" indent="0" algn="ctr" defTabSz="791962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None/>
              <a:defRPr sz="13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5886" indent="0" algn="ctr" defTabSz="791962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None/>
              <a:defRPr sz="13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71866" indent="0" algn="ctr" defTabSz="791962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None/>
              <a:defRPr sz="13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7847" indent="0" algn="ctr" defTabSz="791962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None/>
              <a:defRPr sz="13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706" b="1" dirty="0">
                <a:solidFill>
                  <a:srgbClr val="FF0000"/>
                </a:solidFill>
                <a:ea typeface="冬青黑体简体中文 W3" panose="020B0300000000000000" pitchFamily="34" charset="-122"/>
              </a:rPr>
              <a:t>当心中毒！</a:t>
            </a:r>
          </a:p>
        </p:txBody>
      </p:sp>
      <p:sp>
        <p:nvSpPr>
          <p:cNvPr id="120" name="副标题 2"/>
          <p:cNvSpPr txBox="1">
            <a:spLocks/>
          </p:cNvSpPr>
          <p:nvPr/>
        </p:nvSpPr>
        <p:spPr>
          <a:xfrm>
            <a:off x="1837109" y="1954752"/>
            <a:ext cx="2463983" cy="687828"/>
          </a:xfrm>
          <a:prstGeom prst="rect">
            <a:avLst/>
          </a:prstGeom>
        </p:spPr>
        <p:txBody>
          <a:bodyPr vert="horz" lIns="242049" tIns="121025" rIns="242049" bIns="121025" rtlCol="0">
            <a:noAutofit/>
          </a:bodyPr>
          <a:lstStyle>
            <a:lvl1pPr marL="0" indent="0" algn="ctr" defTabSz="791962" rtl="0" eaLnBrk="1" latinLnBrk="0" hangingPunct="1">
              <a:lnSpc>
                <a:spcPct val="90000"/>
              </a:lnSpc>
              <a:spcBef>
                <a:spcPts val="866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981" indent="0" algn="ctr" defTabSz="791962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None/>
              <a:defRPr sz="1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962" indent="0" algn="ctr" defTabSz="791962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None/>
              <a:defRPr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943" indent="0" algn="ctr" defTabSz="791962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None/>
              <a:defRPr sz="13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3924" indent="0" algn="ctr" defTabSz="791962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None/>
              <a:defRPr sz="13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9905" indent="0" algn="ctr" defTabSz="791962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None/>
              <a:defRPr sz="13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5886" indent="0" algn="ctr" defTabSz="791962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None/>
              <a:defRPr sz="13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71866" indent="0" algn="ctr" defTabSz="791962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None/>
              <a:defRPr sz="13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7847" indent="0" algn="ctr" defTabSz="791962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None/>
              <a:defRPr sz="13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706" b="1" dirty="0">
                <a:solidFill>
                  <a:srgbClr val="FF0000"/>
                </a:solidFill>
                <a:ea typeface="冬青黑体简体中文 W3" panose="020B0300000000000000" pitchFamily="34" charset="-122"/>
              </a:rPr>
              <a:t>当心中毒！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0596" y="155343"/>
            <a:ext cx="2254313" cy="1806289"/>
          </a:xfrm>
          <a:prstGeom prst="rect">
            <a:avLst/>
          </a:prstGeom>
        </p:spPr>
      </p:pic>
      <p:pic>
        <p:nvPicPr>
          <p:cNvPr id="121" name="图片 1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338" y="177205"/>
            <a:ext cx="2254313" cy="180628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12671" y="2976227"/>
            <a:ext cx="20450261" cy="899477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zh-CN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致命</a:t>
            </a:r>
            <a:r>
              <a:rPr lang="zh-CN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鹅</a:t>
            </a:r>
            <a:r>
              <a:rPr lang="zh-CN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膏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Amanita 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exitialis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Zhu L. Yang &amp; T.H. Li</a:t>
            </a:r>
            <a:r>
              <a:rPr lang="zh-CN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），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俗名</a:t>
            </a:r>
            <a:r>
              <a:rPr lang="zh-CN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白毒伞</a:t>
            </a:r>
            <a:r>
              <a:rPr lang="zh-CN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，该种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初次在广州被科学界认识竟然是因为这个“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剧毒杀手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导致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名民工中毒全部死亡，为了警示后人，我国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真菌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届</a:t>
            </a:r>
            <a:r>
              <a:rPr lang="zh-CN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大咖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─</a:t>
            </a:r>
            <a:r>
              <a:rPr lang="zh-CN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中科院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昆明植物所的杨祝良教授和广东省微生物研究所的李泰</a:t>
            </a:r>
            <a:r>
              <a:rPr lang="zh-CN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辉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教授共同将该种定名为“</a:t>
            </a:r>
            <a:r>
              <a:rPr lang="zh-CN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致命鹅膏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”。由于该种可以造成急性肝损害，自从被发现</a:t>
            </a:r>
            <a:r>
              <a:rPr lang="zh-CN" altLang="zh-CN" dirty="0" smtClean="0"/>
              <a:t>在</a:t>
            </a:r>
            <a:r>
              <a:rPr lang="zh-CN" altLang="zh-CN" dirty="0"/>
              <a:t>我国至少</a:t>
            </a:r>
            <a:r>
              <a:rPr lang="zh-CN" altLang="zh-CN" b="1" dirty="0">
                <a:solidFill>
                  <a:srgbClr val="FF0000"/>
                </a:solidFill>
              </a:rPr>
              <a:t>制造</a:t>
            </a:r>
            <a:r>
              <a:rPr lang="zh-CN" altLang="zh-CN" b="1" dirty="0" smtClean="0">
                <a:solidFill>
                  <a:srgbClr val="FF0000"/>
                </a:solidFill>
              </a:rPr>
              <a:t>了</a:t>
            </a:r>
            <a:r>
              <a:rPr lang="en-US" altLang="zh-CN" b="1" dirty="0" smtClean="0">
                <a:solidFill>
                  <a:srgbClr val="FF0000"/>
                </a:solidFill>
              </a:rPr>
              <a:t>30</a:t>
            </a:r>
            <a:r>
              <a:rPr lang="zh-CN" altLang="en-US" b="1" dirty="0" smtClean="0">
                <a:solidFill>
                  <a:srgbClr val="FF0000"/>
                </a:solidFill>
              </a:rPr>
              <a:t>余</a:t>
            </a:r>
            <a:r>
              <a:rPr lang="zh-CN" altLang="zh-CN" b="1" dirty="0" smtClean="0">
                <a:solidFill>
                  <a:srgbClr val="FF0000"/>
                </a:solidFill>
              </a:rPr>
              <a:t>起</a:t>
            </a:r>
            <a:r>
              <a:rPr lang="zh-CN" altLang="zh-CN" b="1" dirty="0">
                <a:solidFill>
                  <a:srgbClr val="FF0000"/>
                </a:solidFill>
              </a:rPr>
              <a:t>惨案</a:t>
            </a:r>
            <a:r>
              <a:rPr lang="zh-CN" altLang="zh-CN" dirty="0" smtClean="0"/>
              <a:t>，</a:t>
            </a:r>
            <a:r>
              <a:rPr lang="zh-CN" altLang="en-US" b="1" dirty="0" smtClean="0">
                <a:solidFill>
                  <a:srgbClr val="FF0000"/>
                </a:solidFill>
              </a:rPr>
              <a:t>导</a:t>
            </a:r>
            <a:r>
              <a:rPr lang="zh-CN" altLang="zh-CN" b="1" dirty="0" smtClean="0">
                <a:solidFill>
                  <a:srgbClr val="FF0000"/>
                </a:solidFill>
              </a:rPr>
              <a:t>致</a:t>
            </a:r>
            <a:r>
              <a:rPr lang="en-US" altLang="zh-CN" b="1" dirty="0" smtClean="0">
                <a:solidFill>
                  <a:srgbClr val="FF0000"/>
                </a:solidFill>
              </a:rPr>
              <a:t>100</a:t>
            </a:r>
            <a:r>
              <a:rPr lang="zh-CN" altLang="en-US" b="1" dirty="0" smtClean="0">
                <a:solidFill>
                  <a:srgbClr val="FF0000"/>
                </a:solidFill>
              </a:rPr>
              <a:t>余</a:t>
            </a:r>
            <a:r>
              <a:rPr lang="zh-CN" altLang="zh-CN" b="1" dirty="0" smtClean="0">
                <a:solidFill>
                  <a:srgbClr val="FF0000"/>
                </a:solidFill>
              </a:rPr>
              <a:t>人</a:t>
            </a:r>
            <a:r>
              <a:rPr lang="zh-CN" altLang="zh-CN" b="1" dirty="0">
                <a:solidFill>
                  <a:srgbClr val="FF0000"/>
                </a:solidFill>
              </a:rPr>
              <a:t>中毒</a:t>
            </a:r>
            <a:r>
              <a:rPr lang="zh-CN" altLang="zh-CN" dirty="0"/>
              <a:t>，</a:t>
            </a:r>
            <a:r>
              <a:rPr lang="zh-CN" altLang="zh-CN" b="1" dirty="0" smtClean="0">
                <a:solidFill>
                  <a:srgbClr val="FF0000"/>
                </a:solidFill>
              </a:rPr>
              <a:t>其中</a:t>
            </a:r>
            <a:r>
              <a:rPr lang="zh-CN" altLang="en-US" b="1" dirty="0" smtClean="0">
                <a:solidFill>
                  <a:srgbClr val="FF0000"/>
                </a:solidFill>
              </a:rPr>
              <a:t>超过</a:t>
            </a:r>
            <a:r>
              <a:rPr lang="en-US" altLang="zh-CN" b="1" dirty="0" smtClean="0">
                <a:solidFill>
                  <a:srgbClr val="FF0000"/>
                </a:solidFill>
              </a:rPr>
              <a:t>60</a:t>
            </a:r>
            <a:r>
              <a:rPr lang="zh-CN" altLang="zh-CN" b="1" dirty="0" smtClean="0">
                <a:solidFill>
                  <a:srgbClr val="FF0000"/>
                </a:solidFill>
              </a:rPr>
              <a:t>人死亡</a:t>
            </a:r>
            <a:r>
              <a:rPr lang="zh-CN" altLang="en-US" dirty="0" smtClean="0"/>
              <a:t>，成为我国名副其实的</a:t>
            </a:r>
            <a:r>
              <a:rPr lang="zh-CN" altLang="zh-CN" b="1" dirty="0">
                <a:solidFill>
                  <a:srgbClr val="FF0000"/>
                </a:solidFill>
              </a:rPr>
              <a:t>“蘑界”头号毒王</a:t>
            </a:r>
            <a:r>
              <a:rPr lang="en-US" altLang="zh-CN" b="1" dirty="0">
                <a:solidFill>
                  <a:srgbClr val="FF0000"/>
                </a:solidFill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</a:rPr>
              <a:t>！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algn="just"/>
            <a:r>
              <a:rPr lang="zh-CN" altLang="en-US" dirty="0" smtClean="0"/>
              <a:t>         目前研究发现，致命鹅膏分布于我国热带至亚热带地区，广泛分布于</a:t>
            </a:r>
            <a:r>
              <a:rPr lang="zh-CN" altLang="en-US" b="1" dirty="0" smtClean="0">
                <a:solidFill>
                  <a:srgbClr val="FF0000"/>
                </a:solidFill>
              </a:rPr>
              <a:t>广东省</a:t>
            </a:r>
            <a:r>
              <a:rPr lang="zh-CN" altLang="en-US" dirty="0" smtClean="0"/>
              <a:t>各地区，在</a:t>
            </a:r>
            <a:r>
              <a:rPr lang="zh-CN" altLang="en-US" b="1" dirty="0" smtClean="0">
                <a:solidFill>
                  <a:srgbClr val="FF0000"/>
                </a:solidFill>
              </a:rPr>
              <a:t>云南省</a:t>
            </a:r>
            <a:r>
              <a:rPr lang="zh-CN" altLang="en-US" dirty="0" smtClean="0"/>
              <a:t>（</a:t>
            </a:r>
            <a:r>
              <a:rPr lang="zh-CN" altLang="en-US" dirty="0"/>
              <a:t>德宏、保山、普洱、楚雄、</a:t>
            </a:r>
            <a:r>
              <a:rPr lang="zh-CN" altLang="en-US" dirty="0" smtClean="0"/>
              <a:t>大理、昆明等地）和</a:t>
            </a:r>
            <a:r>
              <a:rPr lang="zh-CN" altLang="en-US" b="1" dirty="0" smtClean="0">
                <a:solidFill>
                  <a:srgbClr val="FF0000"/>
                </a:solidFill>
              </a:rPr>
              <a:t>贵州省</a:t>
            </a:r>
            <a:r>
              <a:rPr lang="zh-CN" altLang="en-US" dirty="0" smtClean="0"/>
              <a:t>（</a:t>
            </a:r>
            <a:r>
              <a:rPr lang="zh-CN" altLang="en-US" dirty="0"/>
              <a:t>黔西南州</a:t>
            </a:r>
            <a:r>
              <a:rPr lang="zh-CN" altLang="en-US" dirty="0" smtClean="0"/>
              <a:t>）也有分布。在</a:t>
            </a:r>
            <a:r>
              <a:rPr lang="zh-CN" altLang="en-US" b="1" dirty="0" smtClean="0">
                <a:solidFill>
                  <a:srgbClr val="FF0000"/>
                </a:solidFill>
              </a:rPr>
              <a:t>广东省</a:t>
            </a:r>
            <a:r>
              <a:rPr lang="zh-CN" altLang="en-US" dirty="0" smtClean="0"/>
              <a:t>，该种生长的时间为每年</a:t>
            </a:r>
            <a:r>
              <a:rPr lang="en-US" altLang="zh-CN" b="1" dirty="0" smtClean="0">
                <a:solidFill>
                  <a:srgbClr val="FF0000"/>
                </a:solidFill>
              </a:rPr>
              <a:t>2</a:t>
            </a:r>
            <a:r>
              <a:rPr lang="zh-CN" altLang="en-US" b="1" dirty="0" smtClean="0">
                <a:solidFill>
                  <a:srgbClr val="FF0000"/>
                </a:solidFill>
              </a:rPr>
              <a:t>月下旬至</a:t>
            </a:r>
            <a:r>
              <a:rPr lang="en-US" altLang="zh-CN" b="1" dirty="0" smtClean="0">
                <a:solidFill>
                  <a:srgbClr val="FF0000"/>
                </a:solidFill>
              </a:rPr>
              <a:t>5</a:t>
            </a:r>
            <a:r>
              <a:rPr lang="zh-CN" altLang="en-US" b="1" dirty="0" smtClean="0">
                <a:solidFill>
                  <a:srgbClr val="FF0000"/>
                </a:solidFill>
              </a:rPr>
              <a:t>月中旬</a:t>
            </a:r>
            <a:r>
              <a:rPr lang="zh-CN" altLang="en-US" dirty="0" smtClean="0"/>
              <a:t>，</a:t>
            </a:r>
            <a:r>
              <a:rPr lang="zh-CN" altLang="en-US" dirty="0" smtClean="0">
                <a:solidFill>
                  <a:srgbClr val="FF0000"/>
                </a:solidFill>
              </a:rPr>
              <a:t>发生在</a:t>
            </a:r>
            <a:r>
              <a:rPr lang="zh-CN" altLang="en-US" b="1" dirty="0" smtClean="0">
                <a:solidFill>
                  <a:srgbClr val="FF0000"/>
                </a:solidFill>
              </a:rPr>
              <a:t>“回南天”</a:t>
            </a:r>
            <a:r>
              <a:rPr lang="zh-CN" altLang="en-US" dirty="0" smtClean="0">
                <a:solidFill>
                  <a:srgbClr val="FF0000"/>
                </a:solidFill>
              </a:rPr>
              <a:t>后</a:t>
            </a:r>
            <a:r>
              <a:rPr lang="zh-CN" altLang="en-US" dirty="0" smtClean="0"/>
              <a:t>，并伴随“回南天”到来的时间差异有所变化在</a:t>
            </a:r>
            <a:r>
              <a:rPr lang="zh-CN" altLang="en-US" b="1" dirty="0" smtClean="0">
                <a:solidFill>
                  <a:srgbClr val="FF0000"/>
                </a:solidFill>
              </a:rPr>
              <a:t>云南和贵州</a:t>
            </a:r>
            <a:r>
              <a:rPr lang="zh-CN" altLang="en-US" dirty="0" smtClean="0"/>
              <a:t>每年</a:t>
            </a:r>
            <a:r>
              <a:rPr lang="en-US" altLang="zh-CN" b="1" dirty="0" smtClean="0">
                <a:solidFill>
                  <a:srgbClr val="FF0000"/>
                </a:solidFill>
              </a:rPr>
              <a:t>6</a:t>
            </a:r>
            <a:r>
              <a:rPr lang="zh-CN" altLang="en-US" b="1" dirty="0" smtClean="0">
                <a:solidFill>
                  <a:srgbClr val="FF0000"/>
                </a:solidFill>
              </a:rPr>
              <a:t>月初至</a:t>
            </a:r>
            <a:r>
              <a:rPr lang="en-US" altLang="zh-CN" b="1" dirty="0" smtClean="0">
                <a:solidFill>
                  <a:srgbClr val="FF0000"/>
                </a:solidFill>
              </a:rPr>
              <a:t>8</a:t>
            </a:r>
            <a:r>
              <a:rPr lang="zh-CN" altLang="en-US" b="1" dirty="0" smtClean="0">
                <a:solidFill>
                  <a:srgbClr val="FF0000"/>
                </a:solidFill>
              </a:rPr>
              <a:t>月初</a:t>
            </a:r>
            <a:r>
              <a:rPr lang="zh-CN" altLang="en-US" dirty="0" smtClean="0"/>
              <a:t>是该种的生长旺季。</a:t>
            </a:r>
            <a:endParaRPr lang="en-US" altLang="zh-CN" dirty="0" smtClean="0"/>
          </a:p>
        </p:txBody>
      </p:sp>
      <p:grpSp>
        <p:nvGrpSpPr>
          <p:cNvPr id="27" name="组合 26"/>
          <p:cNvGrpSpPr/>
          <p:nvPr/>
        </p:nvGrpSpPr>
        <p:grpSpPr>
          <a:xfrm>
            <a:off x="671665" y="12315295"/>
            <a:ext cx="9492345" cy="9000000"/>
            <a:chOff x="1567543" y="14999227"/>
            <a:chExt cx="9492345" cy="90000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22" t="17187" r="28176"/>
            <a:stretch/>
          </p:blipFill>
          <p:spPr>
            <a:xfrm>
              <a:off x="1567543" y="14999227"/>
              <a:ext cx="6839858" cy="900000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8557087" y="17277599"/>
              <a:ext cx="2502801" cy="707886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4000" b="1" dirty="0" smtClean="0">
                  <a:solidFill>
                    <a:srgbClr val="0070C0"/>
                  </a:solidFill>
                </a:rPr>
                <a:t>帽子</a:t>
              </a:r>
              <a:r>
                <a:rPr lang="en-US" altLang="zh-CN" sz="4000" b="1" dirty="0" smtClean="0">
                  <a:solidFill>
                    <a:srgbClr val="0070C0"/>
                  </a:solidFill>
                </a:rPr>
                <a:t>-</a:t>
              </a:r>
              <a:r>
                <a:rPr lang="zh-CN" altLang="en-US" sz="4000" b="1" dirty="0" smtClean="0">
                  <a:solidFill>
                    <a:srgbClr val="0070C0"/>
                  </a:solidFill>
                </a:rPr>
                <a:t>菌盖</a:t>
              </a:r>
              <a:endParaRPr lang="zh-CN" altLang="en-US" sz="4000" dirty="0">
                <a:solidFill>
                  <a:srgbClr val="0070C0"/>
                </a:solidFill>
              </a:endParaRPr>
            </a:p>
          </p:txBody>
        </p:sp>
        <p:sp>
          <p:nvSpPr>
            <p:cNvPr id="194" name="文本框 193"/>
            <p:cNvSpPr txBox="1"/>
            <p:nvPr/>
          </p:nvSpPr>
          <p:spPr>
            <a:xfrm>
              <a:off x="8577944" y="18543653"/>
              <a:ext cx="2452916" cy="707886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4000" b="1" dirty="0" smtClean="0">
                  <a:solidFill>
                    <a:srgbClr val="0070C0"/>
                  </a:solidFill>
                </a:rPr>
                <a:t>裙子</a:t>
              </a:r>
              <a:r>
                <a:rPr lang="en-US" altLang="zh-CN" sz="4000" b="1" dirty="0" smtClean="0">
                  <a:solidFill>
                    <a:srgbClr val="0070C0"/>
                  </a:solidFill>
                </a:rPr>
                <a:t>-</a:t>
              </a:r>
              <a:r>
                <a:rPr lang="zh-CN" altLang="en-US" sz="4000" b="1" dirty="0" smtClean="0">
                  <a:solidFill>
                    <a:srgbClr val="0070C0"/>
                  </a:solidFill>
                </a:rPr>
                <a:t>菌环</a:t>
              </a:r>
              <a:endParaRPr lang="zh-CN" altLang="en-US" sz="4000" dirty="0">
                <a:solidFill>
                  <a:srgbClr val="0070C0"/>
                </a:solidFill>
              </a:endParaRPr>
            </a:p>
          </p:txBody>
        </p:sp>
        <p:sp>
          <p:nvSpPr>
            <p:cNvPr id="195" name="文本框 194"/>
            <p:cNvSpPr txBox="1"/>
            <p:nvPr/>
          </p:nvSpPr>
          <p:spPr>
            <a:xfrm>
              <a:off x="8577944" y="20720797"/>
              <a:ext cx="2481944" cy="707886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4000" b="1" dirty="0" smtClean="0">
                  <a:solidFill>
                    <a:srgbClr val="0070C0"/>
                  </a:solidFill>
                </a:rPr>
                <a:t>靴子</a:t>
              </a:r>
              <a:r>
                <a:rPr lang="en-US" altLang="zh-CN" sz="4000" b="1" dirty="0" smtClean="0">
                  <a:solidFill>
                    <a:srgbClr val="0070C0"/>
                  </a:solidFill>
                </a:rPr>
                <a:t>-</a:t>
              </a:r>
              <a:r>
                <a:rPr lang="zh-CN" altLang="en-US" sz="4000" b="1" dirty="0" smtClean="0">
                  <a:solidFill>
                    <a:srgbClr val="0070C0"/>
                  </a:solidFill>
                </a:rPr>
                <a:t>菌托</a:t>
              </a:r>
              <a:endParaRPr lang="zh-CN" altLang="en-US" sz="4000" dirty="0">
                <a:solidFill>
                  <a:srgbClr val="0070C0"/>
                </a:solidFill>
              </a:endParaRPr>
            </a:p>
          </p:txBody>
        </p:sp>
        <p:cxnSp>
          <p:nvCxnSpPr>
            <p:cNvPr id="13" name="直接箭头连接符 12"/>
            <p:cNvCxnSpPr/>
            <p:nvPr/>
          </p:nvCxnSpPr>
          <p:spPr>
            <a:xfrm flipH="1">
              <a:off x="7896888" y="17599897"/>
              <a:ext cx="648000" cy="1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箭头连接符 208"/>
            <p:cNvCxnSpPr/>
            <p:nvPr/>
          </p:nvCxnSpPr>
          <p:spPr>
            <a:xfrm flipH="1">
              <a:off x="5406579" y="18897596"/>
              <a:ext cx="3168000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箭头连接符 209"/>
            <p:cNvCxnSpPr/>
            <p:nvPr/>
          </p:nvCxnSpPr>
          <p:spPr>
            <a:xfrm flipH="1">
              <a:off x="6013668" y="21074740"/>
              <a:ext cx="2556000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28"/>
          <p:cNvSpPr txBox="1"/>
          <p:nvPr/>
        </p:nvSpPr>
        <p:spPr>
          <a:xfrm>
            <a:off x="10589342" y="12445901"/>
            <a:ext cx="10473590" cy="3801682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CN" altLang="en-US" dirty="0"/>
              <a:t>致命鹅膏生长在阔叶树林地上，周身雪白，偶尔菌盖表面中央部位为浅黄褐色。最大的特征就是</a:t>
            </a:r>
            <a:r>
              <a:rPr lang="zh-CN" altLang="en-US" b="1" dirty="0">
                <a:solidFill>
                  <a:srgbClr val="FF0000"/>
                </a:solidFill>
              </a:rPr>
              <a:t>“头上带帽（菌盖），腰间系裙（菌环），脚上穿靴（菌托）”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3" r="19950"/>
          <a:stretch/>
        </p:blipFill>
        <p:spPr>
          <a:xfrm>
            <a:off x="13410751" y="16508608"/>
            <a:ext cx="7682176" cy="93600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 t="11361" r="8518" b="8342"/>
          <a:stretch/>
        </p:blipFill>
        <p:spPr>
          <a:xfrm>
            <a:off x="671665" y="21518462"/>
            <a:ext cx="12034685" cy="9000000"/>
          </a:xfrm>
          <a:prstGeom prst="rect">
            <a:avLst/>
          </a:prstGeom>
        </p:spPr>
      </p:pic>
      <p:sp>
        <p:nvSpPr>
          <p:cNvPr id="211" name="文本框 210"/>
          <p:cNvSpPr txBox="1"/>
          <p:nvPr/>
        </p:nvSpPr>
        <p:spPr>
          <a:xfrm>
            <a:off x="13480957" y="26109058"/>
            <a:ext cx="7581975" cy="4431983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CN" altLang="en-US" sz="5400" dirty="0" smtClean="0"/>
              <a:t>让我们时刻牢记这个看似白净、无辜却包藏祸心的剧毒杀手的样子，</a:t>
            </a:r>
            <a:r>
              <a:rPr lang="zh-CN" altLang="en-US" sz="6000" b="1" dirty="0" smtClean="0">
                <a:solidFill>
                  <a:srgbClr val="FF0000"/>
                </a:solidFill>
              </a:rPr>
              <a:t>“</a:t>
            </a:r>
            <a:r>
              <a:rPr lang="zh-CN" altLang="en-US" sz="6000" b="1" dirty="0">
                <a:solidFill>
                  <a:srgbClr val="FF0000"/>
                </a:solidFill>
              </a:rPr>
              <a:t>远离毒王，保卫健康！</a:t>
            </a:r>
            <a:r>
              <a:rPr lang="zh-CN" altLang="en-US" sz="6000" b="1" dirty="0" smtClean="0">
                <a:solidFill>
                  <a:srgbClr val="FF0000"/>
                </a:solidFill>
              </a:rPr>
              <a:t>”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39"/>
          <a:stretch/>
        </p:blipFill>
        <p:spPr>
          <a:xfrm>
            <a:off x="10512867" y="17599717"/>
            <a:ext cx="2520000" cy="2611036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2" name="文本框 211"/>
          <p:cNvSpPr txBox="1"/>
          <p:nvPr/>
        </p:nvSpPr>
        <p:spPr>
          <a:xfrm>
            <a:off x="686507" y="31061617"/>
            <a:ext cx="4163280" cy="90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47" b="1" dirty="0" smtClean="0">
                <a:solidFill>
                  <a:srgbClr val="0070C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国家卫生健康委员会食品安全标准与监测评估司</a:t>
            </a:r>
            <a:endParaRPr lang="en-US" altLang="zh-CN" sz="2647" b="1" dirty="0">
              <a:solidFill>
                <a:srgbClr val="0070C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213" name="文本框 212"/>
          <p:cNvSpPr txBox="1"/>
          <p:nvPr/>
        </p:nvSpPr>
        <p:spPr>
          <a:xfrm>
            <a:off x="5396268" y="31035839"/>
            <a:ext cx="4163280" cy="90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47" b="1" dirty="0" smtClean="0">
                <a:solidFill>
                  <a:srgbClr val="0070C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中国疾病预防控制中心</a:t>
            </a:r>
            <a:endParaRPr lang="en-US" altLang="zh-CN" sz="2647" b="1" dirty="0" smtClean="0">
              <a:solidFill>
                <a:srgbClr val="0070C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  <a:p>
            <a:pPr algn="ctr"/>
            <a:r>
              <a:rPr lang="zh-CN" altLang="en-US" sz="2647" b="1" dirty="0" smtClean="0">
                <a:solidFill>
                  <a:srgbClr val="0070C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职业卫生与中毒控制所</a:t>
            </a:r>
            <a:endParaRPr lang="en-US" altLang="zh-CN" sz="2647" b="1" dirty="0">
              <a:solidFill>
                <a:srgbClr val="0070C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214" name="文本框 213"/>
          <p:cNvSpPr txBox="1"/>
          <p:nvPr/>
        </p:nvSpPr>
        <p:spPr>
          <a:xfrm>
            <a:off x="9810250" y="31092112"/>
            <a:ext cx="3222617" cy="90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47" b="1" dirty="0" smtClean="0">
                <a:solidFill>
                  <a:srgbClr val="0070C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广东省疾病预防控制中心</a:t>
            </a:r>
            <a:endParaRPr lang="en-US" altLang="zh-CN" sz="2647" b="1" dirty="0" smtClean="0">
              <a:solidFill>
                <a:srgbClr val="0070C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215" name="文本框 214"/>
          <p:cNvSpPr txBox="1"/>
          <p:nvPr/>
        </p:nvSpPr>
        <p:spPr>
          <a:xfrm>
            <a:off x="13480957" y="31078155"/>
            <a:ext cx="3222617" cy="90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47" b="1" dirty="0" smtClean="0">
                <a:solidFill>
                  <a:srgbClr val="0070C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深圳市疾病预防控制中心</a:t>
            </a:r>
            <a:endParaRPr lang="en-US" altLang="zh-CN" sz="2647" b="1" dirty="0" smtClean="0">
              <a:solidFill>
                <a:srgbClr val="0070C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216" name="文本框 215"/>
          <p:cNvSpPr txBox="1"/>
          <p:nvPr/>
        </p:nvSpPr>
        <p:spPr>
          <a:xfrm>
            <a:off x="17204979" y="31092112"/>
            <a:ext cx="3692872" cy="499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47" b="1" dirty="0" smtClean="0">
                <a:solidFill>
                  <a:srgbClr val="0070C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联合</a:t>
            </a:r>
            <a:r>
              <a:rPr lang="zh-CN" altLang="en-US" sz="2647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冬青黑体简体中文 W3" panose="020B0300000000000000" pitchFamily="34" charset="-122"/>
                <a:cs typeface="Times New Roman" panose="02020603050405020304" pitchFamily="18" charset="0"/>
              </a:rPr>
              <a:t>宣传  </a:t>
            </a:r>
            <a:r>
              <a:rPr lang="en-US" altLang="zh-CN" sz="2647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冬青黑体简体中文 W3" panose="020B0300000000000000" pitchFamily="34" charset="-122"/>
                <a:cs typeface="Times New Roman" panose="02020603050405020304" pitchFamily="18" charset="0"/>
              </a:rPr>
              <a:t>2020</a:t>
            </a:r>
            <a:r>
              <a:rPr lang="zh-CN" altLang="en-US" sz="2647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冬青黑体简体中文 W3" panose="020B0300000000000000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2647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冬青黑体简体中文 W3" panose="020B0300000000000000" pitchFamily="34" charset="-122"/>
                <a:cs typeface="Times New Roman" panose="02020603050405020304" pitchFamily="18" charset="0"/>
              </a:rPr>
              <a:t>02</a:t>
            </a:r>
            <a:r>
              <a:rPr lang="zh-CN" altLang="en-US" sz="2647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冬青黑体简体中文 W3" panose="020B0300000000000000" pitchFamily="34" charset="-122"/>
                <a:cs typeface="Times New Roman" panose="02020603050405020304" pitchFamily="18" charset="0"/>
              </a:rPr>
              <a:t>月</a:t>
            </a:r>
            <a:endParaRPr lang="en-US" altLang="zh-CN" sz="2647" b="1" dirty="0">
              <a:solidFill>
                <a:srgbClr val="0070C0"/>
              </a:solidFill>
              <a:latin typeface="Times New Roman" panose="02020603050405020304" pitchFamily="18" charset="0"/>
              <a:ea typeface="冬青黑体简体中文 W3" panose="020B03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1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2238</TotalTime>
  <Words>354</Words>
  <Application>Microsoft Office PowerPoint</Application>
  <PresentationFormat>自定义</PresentationFormat>
  <Paragraphs>16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冬青黑体简体中文 W3</vt:lpstr>
      <vt:lpstr>宋体</vt:lpstr>
      <vt:lpstr>Arial</vt:lpstr>
      <vt:lpstr>Calibri</vt:lpstr>
      <vt:lpstr>Calibri Light</vt:lpstr>
      <vt:lpstr>Times New Roman</vt:lpstr>
      <vt:lpstr>Office 主题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孙健</dc:creator>
  <cp:lastModifiedBy>lhj</cp:lastModifiedBy>
  <cp:revision>100</cp:revision>
  <dcterms:created xsi:type="dcterms:W3CDTF">2018-05-23T05:18:06Z</dcterms:created>
  <dcterms:modified xsi:type="dcterms:W3CDTF">2020-02-27T08:16:31Z</dcterms:modified>
</cp:coreProperties>
</file>